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57" r:id="rId4"/>
    <p:sldId id="258" r:id="rId5"/>
    <p:sldId id="259" r:id="rId6"/>
    <p:sldId id="260" r:id="rId7"/>
    <p:sldId id="261" r:id="rId8"/>
    <p:sldId id="277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8" r:id="rId20"/>
    <p:sldId id="272" r:id="rId21"/>
    <p:sldId id="273" r:id="rId22"/>
    <p:sldId id="275" r:id="rId23"/>
    <p:sldId id="27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1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208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30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81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280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23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0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6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849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22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62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03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D01A8-2996-6540-A8BF-EE58C75151A4}" type="datetimeFigureOut">
              <a:rPr lang="en-US" smtClean="0"/>
              <a:t>6/19/14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1282F6-C17B-8C45-9468-61E38AEE5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125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CFA: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4966" y="3886200"/>
            <a:ext cx="6400800" cy="1752600"/>
          </a:xfrm>
        </p:spPr>
        <p:txBody>
          <a:bodyPr/>
          <a:lstStyle/>
          <a:p>
            <a:r>
              <a:rPr lang="en-US" dirty="0" smtClean="0"/>
              <a:t>Byrne Chapter 3</a:t>
            </a:r>
          </a:p>
          <a:p>
            <a:r>
              <a:rPr lang="en-US" dirty="0" smtClean="0"/>
              <a:t>Brown Chapter 3 (40-53)</a:t>
            </a:r>
          </a:p>
        </p:txBody>
      </p:sp>
    </p:spTree>
    <p:extLst>
      <p:ext uri="{BB962C8B-B14F-4D97-AF65-F5344CB8AC3E}">
        <p14:creationId xmlns:p14="http://schemas.microsoft.com/office/powerpoint/2010/main" val="2296359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Remember – you want parameters that make sense</a:t>
            </a:r>
          </a:p>
          <a:p>
            <a:pPr lvl="1"/>
            <a:r>
              <a:rPr lang="en-US" dirty="0" smtClean="0"/>
              <a:t>You can check out the standardized parameters to determine if questions are still loading like they would in an EFA.</a:t>
            </a:r>
          </a:p>
          <a:p>
            <a:pPr lvl="1"/>
            <a:r>
              <a:rPr lang="en-US" dirty="0" smtClean="0"/>
              <a:t>CR = critical ratio = parameter / SE</a:t>
            </a:r>
          </a:p>
          <a:p>
            <a:pPr lvl="2"/>
            <a:r>
              <a:rPr lang="en-US" dirty="0" smtClean="0"/>
              <a:t>CR = Z score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637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errors are tricky</a:t>
            </a:r>
          </a:p>
          <a:p>
            <a:pPr lvl="1"/>
            <a:r>
              <a:rPr lang="en-US" dirty="0" smtClean="0"/>
              <a:t>They are based on the scale of the variable</a:t>
            </a:r>
          </a:p>
          <a:p>
            <a:pPr lvl="1"/>
            <a:r>
              <a:rPr lang="en-US" dirty="0" smtClean="0"/>
              <a:t>You do not want them to be zero</a:t>
            </a:r>
          </a:p>
          <a:p>
            <a:pPr lvl="2"/>
            <a:r>
              <a:rPr lang="en-US" dirty="0" smtClean="0"/>
              <a:t>Estimating no variance is bad … some variance is always good!</a:t>
            </a:r>
          </a:p>
          <a:p>
            <a:pPr lvl="1"/>
            <a:r>
              <a:rPr lang="en-US" dirty="0" smtClean="0"/>
              <a:t>You do not want them to be large</a:t>
            </a:r>
          </a:p>
          <a:p>
            <a:pPr lvl="2"/>
            <a:r>
              <a:rPr lang="en-US" dirty="0" smtClean="0"/>
              <a:t>That means you are not estimating very wel</a:t>
            </a:r>
            <a:r>
              <a:rPr lang="en-US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579770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See previous notes but here’s a quick reminder:</a:t>
            </a:r>
          </a:p>
          <a:p>
            <a:pPr lvl="1"/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r>
              <a:rPr lang="en-US" dirty="0" smtClean="0"/>
              <a:t> </a:t>
            </a:r>
            <a:r>
              <a:rPr lang="en-US" dirty="0" err="1" smtClean="0"/>
              <a:t>nonsignificant</a:t>
            </a:r>
            <a:r>
              <a:rPr lang="en-US" dirty="0" smtClean="0"/>
              <a:t> (ha!)</a:t>
            </a:r>
            <a:endParaRPr lang="en-US" baseline="30000" dirty="0" smtClean="0"/>
          </a:p>
          <a:p>
            <a:pPr lvl="1"/>
            <a:r>
              <a:rPr lang="en-US" dirty="0" smtClean="0"/>
              <a:t>RMSEA, SRMR = small numbers</a:t>
            </a:r>
          </a:p>
          <a:p>
            <a:pPr lvl="1"/>
            <a:r>
              <a:rPr lang="en-US" dirty="0" smtClean="0"/>
              <a:t>CFI/NFI/TLI = large numbers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408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Standardized residuals</a:t>
            </a:r>
          </a:p>
          <a:p>
            <a:pPr lvl="1"/>
            <a:r>
              <a:rPr lang="en-US" dirty="0" smtClean="0"/>
              <a:t>Hidden in the output options for analysis properties called residual moments</a:t>
            </a:r>
          </a:p>
          <a:p>
            <a:pPr lvl="1"/>
            <a:r>
              <a:rPr lang="en-US" dirty="0" smtClean="0"/>
              <a:t>Don’t click on these (this is one of the things that crashes).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396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Standardized residuals</a:t>
            </a:r>
          </a:p>
          <a:p>
            <a:pPr lvl="1"/>
            <a:r>
              <a:rPr lang="en-US" dirty="0" smtClean="0"/>
              <a:t>These are the discrepancies between the covariance matrix you created with the model and the covariance matrix of the actual data</a:t>
            </a:r>
          </a:p>
          <a:p>
            <a:pPr lvl="1"/>
            <a:r>
              <a:rPr lang="en-US" dirty="0" smtClean="0"/>
              <a:t>&gt;2.58 is considered a misfit</a:t>
            </a:r>
          </a:p>
          <a:p>
            <a:pPr lvl="2"/>
            <a:r>
              <a:rPr lang="en-US" dirty="0" smtClean="0"/>
              <a:t>Z score for </a:t>
            </a:r>
            <a:r>
              <a:rPr lang="en-US" i="1" dirty="0" smtClean="0"/>
              <a:t>p</a:t>
            </a:r>
            <a:r>
              <a:rPr lang="en-US" dirty="0" smtClean="0"/>
              <a:t> &lt; .01.</a:t>
            </a:r>
          </a:p>
          <a:p>
            <a:pPr lvl="2"/>
            <a:r>
              <a:rPr lang="en-US" dirty="0" smtClean="0"/>
              <a:t>So that area is not being accurately represented.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662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what do I do with that information?</a:t>
            </a:r>
          </a:p>
          <a:p>
            <a:pPr lvl="1"/>
            <a:r>
              <a:rPr lang="en-US" dirty="0" smtClean="0"/>
              <a:t>Look for lots of misfit around questions that should load together on a factor.  That indicates that maybe one isn’t working or is wanting to load on the other factor.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976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talked about modification indices in the last section.</a:t>
            </a:r>
          </a:p>
          <a:p>
            <a:pPr lvl="1"/>
            <a:r>
              <a:rPr lang="en-US" dirty="0" smtClean="0"/>
              <a:t>In this section – think about what they mean before adding paths.  </a:t>
            </a:r>
            <a:endParaRPr lang="en-US" dirty="0"/>
          </a:p>
          <a:p>
            <a:pPr lvl="1"/>
            <a:r>
              <a:rPr lang="en-US" dirty="0" smtClean="0"/>
              <a:t>Usually CFA is meant to test that specific question/latent combination, so it may not help to add the paths or correlate errors on two different </a:t>
            </a:r>
            <a:r>
              <a:rPr lang="en-US" dirty="0" err="1" smtClean="0"/>
              <a:t>latents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357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Overfitted</a:t>
            </a:r>
            <a:r>
              <a:rPr lang="en-US" dirty="0" smtClean="0"/>
              <a:t> model – when you add parameters that help model fit, but do not help with theory (and probably won’t replicate)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406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try it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2-factor model of byrne_3_one.txt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349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14-06-19 20.27.5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791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773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readings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Kline 9 – a good reference, but lumps this entire section into one chapter.</a:t>
            </a:r>
          </a:p>
          <a:p>
            <a:r>
              <a:rPr lang="en-US" dirty="0" smtClean="0"/>
              <a:t>Brown 2 – great description of EFA procedures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4739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try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1-factor model of byrne_3_one.txt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489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 the models!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a chi-square difference table</a:t>
            </a:r>
          </a:p>
          <a:p>
            <a:pPr lvl="1"/>
            <a:r>
              <a:rPr lang="en-US" dirty="0" smtClean="0"/>
              <a:t>Chi square difference, </a:t>
            </a:r>
            <a:r>
              <a:rPr lang="en-US" dirty="0" err="1" smtClean="0"/>
              <a:t>df</a:t>
            </a:r>
            <a:r>
              <a:rPr lang="en-US" dirty="0" smtClean="0"/>
              <a:t> difference, critical chi square, reject?</a:t>
            </a:r>
          </a:p>
          <a:p>
            <a:r>
              <a:rPr lang="en-US" dirty="0" smtClean="0"/>
              <a:t>Look at the AIC/ECVI</a:t>
            </a:r>
          </a:p>
          <a:p>
            <a:pPr lvl="1"/>
            <a:r>
              <a:rPr lang="en-US" dirty="0" smtClean="0"/>
              <a:t>Which one is lower?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0897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more example!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PIL data!</a:t>
            </a:r>
          </a:p>
          <a:p>
            <a:r>
              <a:rPr lang="en-US" dirty="0" smtClean="0"/>
              <a:t>Let’s pick a couple models to test…how many can there possibly be with 20 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4644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5700"/>
            <a:ext cx="9144000" cy="454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48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CFA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EFA models</a:t>
            </a:r>
          </a:p>
          <a:p>
            <a:pPr lvl="1"/>
            <a:r>
              <a:rPr lang="en-US" dirty="0" smtClean="0"/>
              <a:t>You have a bunch of questions</a:t>
            </a:r>
          </a:p>
          <a:p>
            <a:pPr lvl="1"/>
            <a:r>
              <a:rPr lang="en-US" dirty="0" smtClean="0"/>
              <a:t>You have an idea (or sometimes not!) of how many factors to expect</a:t>
            </a:r>
          </a:p>
          <a:p>
            <a:pPr lvl="1"/>
            <a:r>
              <a:rPr lang="en-US" dirty="0" smtClean="0"/>
              <a:t>You let the questions go where they want</a:t>
            </a:r>
          </a:p>
          <a:p>
            <a:pPr lvl="1"/>
            <a:r>
              <a:rPr lang="en-US" dirty="0" smtClean="0"/>
              <a:t>You remove the bad questions until you get a good fit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278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CFA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CFA models</a:t>
            </a:r>
          </a:p>
          <a:p>
            <a:pPr lvl="1"/>
            <a:r>
              <a:rPr lang="en-US" dirty="0" smtClean="0"/>
              <a:t>You set up the model with specific questions onto specific factors</a:t>
            </a:r>
          </a:p>
          <a:p>
            <a:pPr lvl="2"/>
            <a:r>
              <a:rPr lang="en-US" dirty="0" smtClean="0"/>
              <a:t>Forcing the cross loadings be zero</a:t>
            </a:r>
          </a:p>
          <a:p>
            <a:pPr lvl="2"/>
            <a:r>
              <a:rPr lang="en-US" dirty="0" smtClean="0"/>
              <a:t>(draw)</a:t>
            </a:r>
          </a:p>
          <a:p>
            <a:pPr lvl="1"/>
            <a:r>
              <a:rPr lang="en-US" dirty="0" smtClean="0"/>
              <a:t>You test to see if that model fits</a:t>
            </a:r>
          </a:p>
          <a:p>
            <a:pPr lvl="1"/>
            <a:r>
              <a:rPr lang="en-US" dirty="0" smtClean="0"/>
              <a:t>(so the C = Confirming the EFA).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145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CFA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General rules: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latents</a:t>
            </a:r>
            <a:r>
              <a:rPr lang="en-US" dirty="0" smtClean="0"/>
              <a:t> will be correlated</a:t>
            </a:r>
          </a:p>
          <a:p>
            <a:pPr lvl="2"/>
            <a:r>
              <a:rPr lang="en-US" dirty="0" smtClean="0"/>
              <a:t>Similar to an oblique rotation</a:t>
            </a:r>
          </a:p>
          <a:p>
            <a:pPr lvl="1"/>
            <a:r>
              <a:rPr lang="en-US" dirty="0" smtClean="0"/>
              <a:t>Each factor section has to be identified</a:t>
            </a:r>
          </a:p>
          <a:p>
            <a:pPr lvl="2"/>
            <a:r>
              <a:rPr lang="en-US" dirty="0" smtClean="0"/>
              <a:t>So remember the 1 on one of the paths if you don’t use the CFA button</a:t>
            </a:r>
          </a:p>
          <a:p>
            <a:pPr lvl="1"/>
            <a:r>
              <a:rPr lang="en-US" dirty="0" smtClean="0"/>
              <a:t>Arrows go from latent to measured</a:t>
            </a:r>
          </a:p>
          <a:p>
            <a:pPr lvl="2"/>
            <a:r>
              <a:rPr lang="en-US" dirty="0" smtClean="0"/>
              <a:t>We think that latent </a:t>
            </a:r>
            <a:r>
              <a:rPr lang="en-US" i="1" dirty="0" smtClean="0"/>
              <a:t>caused</a:t>
            </a:r>
            <a:r>
              <a:rPr lang="en-US" dirty="0" smtClean="0"/>
              <a:t> the measured answers</a:t>
            </a:r>
          </a:p>
          <a:p>
            <a:pPr lvl="1"/>
            <a:r>
              <a:rPr lang="en-US" dirty="0" smtClean="0"/>
              <a:t>Error terms on the measured variables.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095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CFA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Generally, you leave the error terms uncorrelated</a:t>
            </a:r>
          </a:p>
          <a:p>
            <a:pPr lvl="1"/>
            <a:r>
              <a:rPr lang="en-US" dirty="0" smtClean="0"/>
              <a:t>BUT!</a:t>
            </a:r>
          </a:p>
          <a:p>
            <a:pPr lvl="1"/>
            <a:r>
              <a:rPr lang="en-US" dirty="0" smtClean="0"/>
              <a:t>These questions all measure the same factor right?  So their answers on some will be tied to answers on another.  So the errors may also be correlated.</a:t>
            </a:r>
          </a:p>
          <a:p>
            <a:pPr lvl="1"/>
            <a:r>
              <a:rPr lang="en-US" dirty="0" smtClean="0"/>
              <a:t>You can get away with adding those here, if you have strong modification indices or theoretical reasons.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845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Try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Four factor model, using byrne_3_one.txt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080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14-06-19 20.12.5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135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to check 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Notes for model</a:t>
            </a:r>
          </a:p>
          <a:p>
            <a:pPr lvl="1"/>
            <a:r>
              <a:rPr lang="en-US" dirty="0" smtClean="0"/>
              <a:t>Did it run ok?</a:t>
            </a:r>
          </a:p>
          <a:p>
            <a:r>
              <a:rPr lang="en-US" dirty="0" smtClean="0"/>
              <a:t>Estimates 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id our questions load?</a:t>
            </a:r>
          </a:p>
          <a:p>
            <a:pPr lvl="1"/>
            <a:r>
              <a:rPr lang="en-US" dirty="0" smtClean="0"/>
              <a:t>Are our variances positive + SMCs ok?</a:t>
            </a:r>
          </a:p>
          <a:p>
            <a:r>
              <a:rPr lang="en-US" dirty="0" smtClean="0"/>
              <a:t>Model fit</a:t>
            </a:r>
          </a:p>
          <a:p>
            <a:pPr lvl="1"/>
            <a:r>
              <a:rPr lang="en-US" dirty="0" smtClean="0"/>
              <a:t>Are the fit indices any good?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351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694</Words>
  <Application>Microsoft Macintosh PowerPoint</Application>
  <PresentationFormat>On-screen Show (4:3)</PresentationFormat>
  <Paragraphs>91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CFA: Basics</vt:lpstr>
      <vt:lpstr>Other readings</vt:lpstr>
      <vt:lpstr>CFA Models</vt:lpstr>
      <vt:lpstr>CFA Models</vt:lpstr>
      <vt:lpstr>CFA Models</vt:lpstr>
      <vt:lpstr>CFA Models</vt:lpstr>
      <vt:lpstr>Let’s Try It</vt:lpstr>
      <vt:lpstr>PowerPoint Presentation</vt:lpstr>
      <vt:lpstr>Things to check out</vt:lpstr>
      <vt:lpstr>Parameters</vt:lpstr>
      <vt:lpstr>Parameters</vt:lpstr>
      <vt:lpstr>Model Fit</vt:lpstr>
      <vt:lpstr>Model Fit</vt:lpstr>
      <vt:lpstr>Model Fit</vt:lpstr>
      <vt:lpstr>Model Fit</vt:lpstr>
      <vt:lpstr>Model Fit</vt:lpstr>
      <vt:lpstr>Model Fit</vt:lpstr>
      <vt:lpstr>Let’s try it </vt:lpstr>
      <vt:lpstr>PowerPoint Presentation</vt:lpstr>
      <vt:lpstr>Let’s try it</vt:lpstr>
      <vt:lpstr>Compare the models!</vt:lpstr>
      <vt:lpstr>One more example!</vt:lpstr>
      <vt:lpstr>PowerPoint Presentation</vt:lpstr>
    </vt:vector>
  </TitlesOfParts>
  <Company>Missouri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CFA: Basics</dc:title>
  <dc:creator>Erin Buchanan</dc:creator>
  <cp:lastModifiedBy>Erin Buchanan</cp:lastModifiedBy>
  <cp:revision>28</cp:revision>
  <dcterms:created xsi:type="dcterms:W3CDTF">2014-06-20T00:58:24Z</dcterms:created>
  <dcterms:modified xsi:type="dcterms:W3CDTF">2014-06-20T02:08:30Z</dcterms:modified>
</cp:coreProperties>
</file>

<file path=docProps/thumbnail.jpeg>
</file>